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sldIdLst>
    <p:sldId id="256" r:id="rId2"/>
    <p:sldId id="269" r:id="rId3"/>
    <p:sldId id="257" r:id="rId4"/>
    <p:sldId id="268" r:id="rId5"/>
    <p:sldId id="270" r:id="rId6"/>
    <p:sldId id="271" r:id="rId7"/>
    <p:sldId id="272" r:id="rId8"/>
    <p:sldId id="263" r:id="rId9"/>
    <p:sldId id="273" r:id="rId10"/>
    <p:sldId id="274" r:id="rId11"/>
    <p:sldId id="266" r:id="rId12"/>
    <p:sldId id="267" r:id="rId13"/>
  </p:sldIdLst>
  <p:sldSz cx="12192000" cy="6858000"/>
  <p:notesSz cx="6669088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rednji slo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Srednji slog 2 – poudarek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B01B3E-DAA2-4DB8-9525-A6DD1E7850D8}" type="datetimeFigureOut">
              <a:rPr lang="sl-SI" smtClean="0"/>
              <a:t>14. 09. 2021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66909" y="4777958"/>
            <a:ext cx="533527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021076-FBAD-4C63-94E5-6E0F60F1FDE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37380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21076-FBAD-4C63-94E5-6E0F60F1FDEE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07928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21076-FBAD-4C63-94E5-6E0F60F1FDEE}" type="slidenum">
              <a:rPr lang="sl-SI" smtClean="0"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29019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21076-FBAD-4C63-94E5-6E0F60F1FDEE}" type="slidenum">
              <a:rPr lang="sl-SI" smtClean="0"/>
              <a:t>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43631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21076-FBAD-4C63-94E5-6E0F60F1FDEE}" type="slidenum">
              <a:rPr lang="sl-SI" smtClean="0"/>
              <a:t>11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74055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021076-FBAD-4C63-94E5-6E0F60F1FDEE}" type="slidenum">
              <a:rPr lang="sl-SI" smtClean="0"/>
              <a:t>12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39970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gasparic.mojca@guest.arnes.si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l-SI" altLang="sl-SI" sz="4400" b="1" kern="0" dirty="0">
                <a:solidFill>
                  <a:srgbClr val="000000"/>
                </a:solidFill>
              </a:rPr>
              <a:t>Karierna orientacija </a:t>
            </a:r>
            <a:br>
              <a:rPr lang="sl-SI" altLang="sl-SI" sz="4400" b="1" kern="0" dirty="0">
                <a:solidFill>
                  <a:srgbClr val="000000"/>
                </a:solidFill>
              </a:rPr>
            </a:br>
            <a:r>
              <a:rPr lang="sl-SI" altLang="sl-SI" sz="3600" b="1" kern="0" dirty="0">
                <a:solidFill>
                  <a:srgbClr val="000000"/>
                </a:solidFill>
              </a:rPr>
              <a:t>2021/2022</a:t>
            </a:r>
            <a:endParaRPr lang="sl-SI" sz="60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l-SI" altLang="sl-SI" sz="2000" b="1" kern="0" dirty="0">
                <a:solidFill>
                  <a:srgbClr val="000000"/>
                </a:solidFill>
                <a:ea typeface="+mj-ea"/>
                <a:cs typeface="+mj-cs"/>
              </a:rPr>
              <a:t>Mojca Gašparić, svetovalna delavka, OŠ Matije Čopa Kranj</a:t>
            </a:r>
            <a:br>
              <a:rPr lang="sl-SI" altLang="sl-SI" sz="2000" b="1" kern="0" dirty="0">
                <a:solidFill>
                  <a:srgbClr val="000000"/>
                </a:solidFill>
                <a:ea typeface="+mj-ea"/>
                <a:cs typeface="+mj-cs"/>
              </a:rPr>
            </a:br>
            <a:endParaRPr lang="sl-SI" sz="24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EB4687F-8347-455A-B120-CBA1982131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8466" y="800842"/>
            <a:ext cx="3636279" cy="227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648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883AA73-6DD5-4C39-B0C7-F3F350A3A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z="3600" dirty="0"/>
              <a:t>Vprašalnik o poklicni poti </a:t>
            </a:r>
            <a:r>
              <a:rPr lang="sl-SI" sz="3600" b="1" dirty="0"/>
              <a:t>- </a:t>
            </a:r>
            <a:r>
              <a:rPr lang="sl-SI" sz="3600" b="1" dirty="0" err="1"/>
              <a:t>eVPP</a:t>
            </a:r>
            <a:r>
              <a:rPr lang="sl-SI" sz="3600" dirty="0"/>
              <a:t>, </a:t>
            </a:r>
            <a:br>
              <a:rPr lang="sl-SI" sz="3600"/>
            </a:br>
            <a:r>
              <a:rPr lang="sl-SI" sz="3600"/>
              <a:t>program </a:t>
            </a:r>
            <a:r>
              <a:rPr lang="sl-SI" sz="3600" b="1"/>
              <a:t>„</a:t>
            </a:r>
            <a:r>
              <a:rPr lang="sl-SI" sz="3600" b="1" dirty="0" err="1"/>
              <a:t>Kam</a:t>
            </a:r>
            <a:r>
              <a:rPr lang="sl-SI" sz="3600" b="1" dirty="0"/>
              <a:t> in kako“</a:t>
            </a:r>
            <a:br>
              <a:rPr lang="sl-SI" sz="3600" b="1" dirty="0"/>
            </a:b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1126208-AAA7-4B5C-8DB2-246B7FAD9A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pPr marL="0" indent="0" algn="ctr">
              <a:buNone/>
            </a:pPr>
            <a:r>
              <a:rPr lang="sl-SI" sz="2800" dirty="0"/>
              <a:t>… z vašim dovoljenjem.</a:t>
            </a:r>
          </a:p>
        </p:txBody>
      </p:sp>
    </p:spTree>
    <p:extLst>
      <p:ext uri="{BB962C8B-B14F-4D97-AF65-F5344CB8AC3E}">
        <p14:creationId xmlns:p14="http://schemas.microsoft.com/office/powerpoint/2010/main" val="2711990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716492" y="624110"/>
            <a:ext cx="8911687" cy="1280890"/>
          </a:xfrm>
        </p:spPr>
        <p:txBody>
          <a:bodyPr/>
          <a:lstStyle/>
          <a:p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sl-SI" sz="2800" b="1" dirty="0"/>
          </a:p>
          <a:p>
            <a:pPr marL="0" indent="0">
              <a:buNone/>
            </a:pPr>
            <a:r>
              <a:rPr lang="sl-SI" sz="2800" b="1" dirty="0"/>
              <a:t>Kontakt: </a:t>
            </a:r>
          </a:p>
          <a:p>
            <a:pPr marL="0" indent="0">
              <a:buNone/>
            </a:pPr>
            <a:r>
              <a:rPr lang="sl-SI" sz="2800" dirty="0"/>
              <a:t>Mojca </a:t>
            </a:r>
            <a:r>
              <a:rPr lang="sl-SI" sz="2800" dirty="0" err="1"/>
              <a:t>Gašparić</a:t>
            </a:r>
            <a:r>
              <a:rPr lang="sl-SI" sz="2800" dirty="0"/>
              <a:t>, univ. dipl. soc. del.</a:t>
            </a:r>
          </a:p>
          <a:p>
            <a:pPr marL="0" indent="0">
              <a:buNone/>
            </a:pPr>
            <a:r>
              <a:rPr lang="sl-SI" sz="2800" b="1" dirty="0"/>
              <a:t>tel.: </a:t>
            </a:r>
            <a:r>
              <a:rPr lang="sl-SI" sz="2800" dirty="0"/>
              <a:t>04 201 36 65, 040 393 209</a:t>
            </a:r>
          </a:p>
          <a:p>
            <a:pPr marL="0" indent="0">
              <a:buNone/>
            </a:pPr>
            <a:r>
              <a:rPr lang="sl-SI" sz="2800" b="1" dirty="0"/>
              <a:t>e-naslov: </a:t>
            </a:r>
            <a:r>
              <a:rPr lang="sl-SI" sz="2800" dirty="0">
                <a:hlinkClick r:id="rId3"/>
              </a:rPr>
              <a:t>gasparic.mojca@guest.arnes.si</a:t>
            </a:r>
            <a:endParaRPr lang="sl-SI" sz="2800" dirty="0"/>
          </a:p>
          <a:p>
            <a:pPr marL="0" indent="0">
              <a:buNone/>
            </a:pP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925598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sl-SI" sz="3600" dirty="0"/>
          </a:p>
          <a:p>
            <a:pPr marL="0" indent="0" algn="ctr">
              <a:buNone/>
            </a:pPr>
            <a:r>
              <a:rPr lang="sl-SI" sz="3600" dirty="0"/>
              <a:t>Hvala za vašo pozornost.</a:t>
            </a:r>
          </a:p>
        </p:txBody>
      </p:sp>
    </p:spTree>
    <p:extLst>
      <p:ext uri="{BB962C8B-B14F-4D97-AF65-F5344CB8AC3E}">
        <p14:creationId xmlns:p14="http://schemas.microsoft.com/office/powerpoint/2010/main" val="2788872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B6C9EA8-D963-4FE4-9734-BB4403F61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altLang="sl-SI" sz="3200" b="1" dirty="0"/>
              <a:t>Razvoj identitete mladostnika in </a:t>
            </a:r>
            <a:br>
              <a:rPr lang="sl-SI" altLang="sl-SI" sz="3200" b="1" dirty="0"/>
            </a:br>
            <a:r>
              <a:rPr lang="sl-SI" altLang="sl-SI" sz="3200" b="1" dirty="0"/>
              <a:t>poklicnega odločanja</a:t>
            </a:r>
            <a:endParaRPr lang="sl-SI" sz="3200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4B87989-A81F-419F-B387-FB59589DF8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sl-SI" dirty="0"/>
              <a:t>je proces …</a:t>
            </a:r>
          </a:p>
          <a:p>
            <a:pPr>
              <a:lnSpc>
                <a:spcPct val="150000"/>
              </a:lnSpc>
            </a:pPr>
            <a:r>
              <a:rPr lang="sl-SI" dirty="0"/>
              <a:t>pomembno je, da poznamo razvoj identitete in identitetnih položajev</a:t>
            </a:r>
          </a:p>
          <a:p>
            <a:pPr>
              <a:lnSpc>
                <a:spcPct val="150000"/>
              </a:lnSpc>
            </a:pPr>
            <a:r>
              <a:rPr lang="sl-SI" dirty="0"/>
              <a:t>usmerjamo mladostnika/mladostnico pri:</a:t>
            </a:r>
          </a:p>
          <a:p>
            <a:pPr lvl="1">
              <a:buFontTx/>
              <a:buChar char="-"/>
            </a:pPr>
            <a:r>
              <a:rPr lang="sl-SI" dirty="0"/>
              <a:t>spoznavanju same(ga) sebe, </a:t>
            </a:r>
          </a:p>
          <a:p>
            <a:pPr lvl="1">
              <a:buFontTx/>
              <a:buChar char="-"/>
            </a:pPr>
            <a:r>
              <a:rPr lang="sl-SI" dirty="0"/>
              <a:t>iskanju informacij,</a:t>
            </a:r>
          </a:p>
          <a:p>
            <a:pPr lvl="1">
              <a:buFontTx/>
              <a:buChar char="-"/>
            </a:pPr>
            <a:r>
              <a:rPr lang="sl-SI" dirty="0"/>
              <a:t>opredelitvi poklicnih ciljev in načrtovanju korakov za njihovo doseganje. </a:t>
            </a:r>
          </a:p>
        </p:txBody>
      </p:sp>
    </p:spTree>
    <p:extLst>
      <p:ext uri="{BB962C8B-B14F-4D97-AF65-F5344CB8AC3E}">
        <p14:creationId xmlns:p14="http://schemas.microsoft.com/office/powerpoint/2010/main" val="1300105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altLang="sl-SI" sz="3200" b="1" dirty="0"/>
              <a:t>Razvoj identitete mladostnika in </a:t>
            </a:r>
            <a:br>
              <a:rPr lang="sl-SI" altLang="sl-SI" sz="3200" b="1" dirty="0"/>
            </a:br>
            <a:r>
              <a:rPr lang="sl-SI" altLang="sl-SI" sz="3200" b="1" dirty="0"/>
              <a:t>poklicnega odločanja</a:t>
            </a:r>
            <a:endParaRPr lang="sl-SI" sz="3200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sl-SI" dirty="0"/>
          </a:p>
          <a:p>
            <a:pPr marL="0" indent="0">
              <a:buNone/>
            </a:pPr>
            <a:r>
              <a:rPr lang="sl-SI" sz="2800" dirty="0">
                <a:solidFill>
                  <a:schemeClr val="tx1"/>
                </a:solidFill>
              </a:rPr>
              <a:t>Štirje </a:t>
            </a:r>
            <a:r>
              <a:rPr lang="sl-SI" sz="2800" b="1" dirty="0">
                <a:solidFill>
                  <a:schemeClr val="tx1"/>
                </a:solidFill>
              </a:rPr>
              <a:t>identitetni položaji</a:t>
            </a:r>
            <a:r>
              <a:rPr lang="sl-SI" sz="2800" dirty="0">
                <a:solidFill>
                  <a:schemeClr val="tx1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sl-SI" sz="2800" dirty="0">
                <a:solidFill>
                  <a:schemeClr val="tx1"/>
                </a:solidFill>
              </a:rPr>
              <a:t>razpršen</a:t>
            </a:r>
          </a:p>
          <a:p>
            <a:pPr>
              <a:lnSpc>
                <a:spcPct val="150000"/>
              </a:lnSpc>
            </a:pPr>
            <a:r>
              <a:rPr lang="sl-SI" sz="2800" dirty="0">
                <a:solidFill>
                  <a:schemeClr val="tx1"/>
                </a:solidFill>
              </a:rPr>
              <a:t>privzeti</a:t>
            </a:r>
          </a:p>
          <a:p>
            <a:pPr>
              <a:lnSpc>
                <a:spcPct val="150000"/>
              </a:lnSpc>
            </a:pPr>
            <a:r>
              <a:rPr lang="sl-SI" sz="2800" dirty="0">
                <a:solidFill>
                  <a:schemeClr val="tx1"/>
                </a:solidFill>
              </a:rPr>
              <a:t>odloženi</a:t>
            </a:r>
          </a:p>
          <a:p>
            <a:pPr>
              <a:lnSpc>
                <a:spcPct val="150000"/>
              </a:lnSpc>
            </a:pPr>
            <a:r>
              <a:rPr lang="sl-SI" sz="2800" dirty="0">
                <a:solidFill>
                  <a:schemeClr val="tx1"/>
                </a:solidFill>
              </a:rPr>
              <a:t>doseženi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0DBFA746-7777-409C-8E8C-A107D78135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8522" y="3322506"/>
            <a:ext cx="4572000" cy="281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79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02F3432-B578-4CB0-B23D-16FEAC6B2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altLang="sl-SI" sz="3200" b="1" dirty="0"/>
              <a:t>Razvoj identitete mladostnika in </a:t>
            </a:r>
            <a:br>
              <a:rPr lang="sl-SI" altLang="sl-SI" sz="3200" b="1" dirty="0"/>
            </a:br>
            <a:r>
              <a:rPr lang="sl-SI" altLang="sl-SI" sz="3200" b="1" dirty="0"/>
              <a:t>poklicnega odločanja</a:t>
            </a:r>
            <a:endParaRPr lang="sl-SI" sz="3200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760F3FB-0804-4F09-B4B9-963E18BCE0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b="1" dirty="0">
                <a:solidFill>
                  <a:schemeClr val="tx1"/>
                </a:solidFill>
              </a:rPr>
              <a:t>R</a:t>
            </a:r>
            <a:r>
              <a:rPr lang="sl-SI" sz="1800" b="1" dirty="0">
                <a:solidFill>
                  <a:schemeClr val="tx1"/>
                </a:solidFill>
              </a:rPr>
              <a:t>azpršen identitetni položaj</a:t>
            </a:r>
          </a:p>
          <a:p>
            <a:r>
              <a:rPr lang="sl-SI" dirty="0"/>
              <a:t>Posameznik ima neko predstavo o vpisu v nadaljnje šolanje, vendar ne ve, katero šolo bi izbral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sz="1800" b="1" dirty="0">
                <a:solidFill>
                  <a:schemeClr val="tx1"/>
                </a:solidFill>
              </a:rPr>
              <a:t>Privzeti identitetni položaj</a:t>
            </a:r>
          </a:p>
          <a:p>
            <a:r>
              <a:rPr lang="sl-SI" dirty="0"/>
              <a:t>mladostniki so opredeljeni z določenim življenjskim ciljem in vrednotami, ki jih niso izbrali sami, temveč druge pomembne osebe v njihovem življenju</a:t>
            </a:r>
            <a:endParaRPr lang="sl-SI" sz="1800" b="1" dirty="0">
              <a:solidFill>
                <a:schemeClr val="tx1"/>
              </a:solidFill>
            </a:endParaRPr>
          </a:p>
          <a:p>
            <a:endParaRPr lang="sl-SI" dirty="0"/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98564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804FE1D-33E5-456E-A2DF-20BE85EF3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altLang="sl-SI" sz="3200" b="1" dirty="0"/>
              <a:t>Razvoj identitete mladostnika in </a:t>
            </a:r>
            <a:br>
              <a:rPr lang="sl-SI" altLang="sl-SI" sz="3200" b="1" dirty="0"/>
            </a:br>
            <a:r>
              <a:rPr lang="sl-SI" altLang="sl-SI" sz="3200" b="1" dirty="0"/>
              <a:t>poklicnega odločanja</a:t>
            </a:r>
            <a:endParaRPr lang="sl-SI" sz="3200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0F9BD3D-F6D0-49A7-A649-070C78DD3F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b="1" dirty="0">
                <a:solidFill>
                  <a:schemeClr val="tx1"/>
                </a:solidFill>
              </a:rPr>
              <a:t>O</a:t>
            </a:r>
            <a:r>
              <a:rPr lang="sl-SI" sz="1800" b="1" dirty="0">
                <a:solidFill>
                  <a:schemeClr val="tx1"/>
                </a:solidFill>
              </a:rPr>
              <a:t>dloženi identitetni položaj</a:t>
            </a:r>
          </a:p>
          <a:p>
            <a:r>
              <a:rPr lang="sl-SI" dirty="0"/>
              <a:t>stanje identitetne krize,</a:t>
            </a:r>
          </a:p>
          <a:p>
            <a:r>
              <a:rPr lang="sl-SI" dirty="0"/>
              <a:t>mladostnik ima težnjo po tem, da se opredeli, vendar še nima zadovoljivega odgovora na vprašanja. </a:t>
            </a:r>
          </a:p>
          <a:p>
            <a:endParaRPr lang="sl-SI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l-SI" b="1" dirty="0">
                <a:solidFill>
                  <a:schemeClr val="tx1"/>
                </a:solidFill>
              </a:rPr>
              <a:t>D</a:t>
            </a:r>
            <a:r>
              <a:rPr lang="sl-SI" sz="1800" b="1" dirty="0">
                <a:solidFill>
                  <a:schemeClr val="tx1"/>
                </a:solidFill>
              </a:rPr>
              <a:t>oseženi identitetni položaj</a:t>
            </a:r>
          </a:p>
          <a:p>
            <a:r>
              <a:rPr lang="sl-SI" dirty="0"/>
              <a:t>razvije se iz odloženega identitetnega položaja in sledi krizi,</a:t>
            </a:r>
          </a:p>
          <a:p>
            <a:r>
              <a:rPr lang="sl-SI" dirty="0"/>
              <a:t>mladostnik se je sam opredelil za različne življenjske cilje in vrednote.</a:t>
            </a:r>
          </a:p>
          <a:p>
            <a:pPr marL="0" indent="0">
              <a:buNone/>
            </a:pPr>
            <a:endParaRPr lang="sl-SI" dirty="0"/>
          </a:p>
          <a:p>
            <a:pPr marL="0" indent="0" algn="r">
              <a:buNone/>
            </a:pPr>
            <a:r>
              <a:rPr lang="sl-SI" sz="1100" dirty="0"/>
              <a:t>(Novi pristopi pri delu z mladimi na področju karierne orientacije, Priročnik za strokovne delavce osnovnih šol)</a:t>
            </a:r>
            <a:r>
              <a:rPr lang="sl-SI" sz="1600" dirty="0"/>
              <a:t> </a:t>
            </a:r>
            <a:endParaRPr lang="sl-SI" sz="16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l-SI" sz="1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488136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2A98243-8FA0-4AD2-BD7C-94B9D359A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11106"/>
          </a:xfrm>
        </p:spPr>
        <p:txBody>
          <a:bodyPr>
            <a:normAutofit/>
          </a:bodyPr>
          <a:lstStyle/>
          <a:p>
            <a:r>
              <a:rPr lang="sl-SI" sz="3200" b="1" dirty="0"/>
              <a:t>Kompetence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A84E583-2F71-42AF-8877-AA877C5BE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435216"/>
            <a:ext cx="8915400" cy="44760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400" dirty="0"/>
              <a:t>Obseg </a:t>
            </a:r>
            <a:r>
              <a:rPr lang="sl-SI" sz="2400" b="1" dirty="0"/>
              <a:t>znanj in izkušenj</a:t>
            </a:r>
            <a:r>
              <a:rPr lang="sl-SI" sz="2400" dirty="0"/>
              <a:t>, </a:t>
            </a:r>
          </a:p>
          <a:p>
            <a:pPr marL="0" indent="0">
              <a:buNone/>
            </a:pPr>
            <a:r>
              <a:rPr lang="sl-SI" sz="2400" dirty="0"/>
              <a:t>različnih </a:t>
            </a:r>
            <a:r>
              <a:rPr lang="sl-SI" sz="2400" b="1" dirty="0"/>
              <a:t>sposobnosti</a:t>
            </a:r>
            <a:r>
              <a:rPr lang="sl-SI" sz="2400" dirty="0"/>
              <a:t> in </a:t>
            </a:r>
            <a:r>
              <a:rPr lang="sl-SI" sz="2400" b="1" dirty="0"/>
              <a:t>veščin</a:t>
            </a:r>
            <a:r>
              <a:rPr lang="sl-SI" sz="2400" dirty="0"/>
              <a:t>, </a:t>
            </a:r>
          </a:p>
          <a:p>
            <a:pPr marL="0" indent="0">
              <a:buNone/>
            </a:pPr>
            <a:r>
              <a:rPr lang="sl-SI" sz="2400" b="1" dirty="0"/>
              <a:t>osebnostnih lastnosti </a:t>
            </a:r>
          </a:p>
          <a:p>
            <a:pPr marL="0" indent="0">
              <a:buNone/>
            </a:pPr>
            <a:r>
              <a:rPr lang="sl-SI" sz="2400" dirty="0"/>
              <a:t>(značajske lastnosti, motiviranost, </a:t>
            </a:r>
          </a:p>
          <a:p>
            <a:pPr marL="0" indent="0">
              <a:buNone/>
            </a:pPr>
            <a:r>
              <a:rPr lang="sl-SI" sz="2400" dirty="0"/>
              <a:t>vrednote ipd.), ki omogočajo </a:t>
            </a:r>
          </a:p>
          <a:p>
            <a:pPr marL="0" indent="0">
              <a:buNone/>
            </a:pPr>
            <a:r>
              <a:rPr lang="sl-SI" sz="2400" dirty="0"/>
              <a:t>uspešno in učinkovito </a:t>
            </a:r>
          </a:p>
          <a:p>
            <a:pPr marL="0" indent="0">
              <a:buNone/>
            </a:pPr>
            <a:r>
              <a:rPr lang="sl-SI" sz="2400" dirty="0"/>
              <a:t>opravljanje delovnih nalog.</a:t>
            </a:r>
          </a:p>
          <a:p>
            <a:pPr marL="0" indent="0">
              <a:buNone/>
            </a:pPr>
            <a:endParaRPr lang="sl-SI" sz="2800" dirty="0"/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None/>
              <a:tabLst/>
              <a:defRPr/>
            </a:pPr>
            <a:r>
              <a:rPr kumimoji="0" lang="sl-SI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(Novi pristopi pri delu z mladimi na področju karierne orientacije, Priročnik za strokovne delavce osnovnih šol)</a:t>
            </a:r>
            <a:r>
              <a:rPr kumimoji="0" lang="sl-SI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endParaRPr kumimoji="0" lang="sl-SI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indent="0">
              <a:buNone/>
            </a:pPr>
            <a:endParaRPr lang="sl-SI" sz="28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BD54378-4F83-43FC-B18F-FE8B6013F5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4903" y="2101442"/>
            <a:ext cx="3315769" cy="287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67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2CE0E79-2A3E-4732-8712-5E2987777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b="1" dirty="0"/>
              <a:t>Karierna orientacija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A9113AE-1B01-48EC-96B1-404136E5F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sz="2800" b="1" dirty="0"/>
              <a:t>Karierna orientacija </a:t>
            </a:r>
            <a:r>
              <a:rPr lang="sl-SI" sz="2800" dirty="0"/>
              <a:t>se nanaša na proces:</a:t>
            </a:r>
          </a:p>
          <a:p>
            <a:pPr>
              <a:lnSpc>
                <a:spcPct val="150000"/>
              </a:lnSpc>
            </a:pPr>
            <a:r>
              <a:rPr lang="sl-SI" sz="2400" dirty="0"/>
              <a:t>razvijanja kompetenc </a:t>
            </a:r>
            <a:r>
              <a:rPr lang="sl-SI" sz="2400" b="1" dirty="0"/>
              <a:t>spoznavanja samega sebe</a:t>
            </a:r>
            <a:r>
              <a:rPr lang="sl-SI" sz="2400" dirty="0"/>
              <a:t>, </a:t>
            </a:r>
          </a:p>
          <a:p>
            <a:pPr>
              <a:lnSpc>
                <a:spcPct val="150000"/>
              </a:lnSpc>
            </a:pPr>
            <a:r>
              <a:rPr lang="sl-SI" sz="2400" b="1" dirty="0"/>
              <a:t>iskanja informacij </a:t>
            </a:r>
            <a:r>
              <a:rPr lang="sl-SI" sz="2400" dirty="0"/>
              <a:t>za odločanje in izbiro poklicne poti.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E90943C-1A4D-4A1C-B9B3-53F4AC8C64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4507" y="4238193"/>
            <a:ext cx="3945622" cy="180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428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b="1" dirty="0"/>
              <a:t>Karierna orientacija na šoli</a:t>
            </a:r>
            <a:endParaRPr lang="sl-SI" sz="32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589212" y="1729946"/>
            <a:ext cx="8915400" cy="4181276"/>
          </a:xfrm>
        </p:spPr>
        <p:txBody>
          <a:bodyPr>
            <a:noAutofit/>
          </a:bodyPr>
          <a:lstStyle/>
          <a:p>
            <a:r>
              <a:rPr lang="sl-SI" sz="2000" b="1" dirty="0"/>
              <a:t>šolska svetovalna služba (Mojca Gašparić):</a:t>
            </a:r>
          </a:p>
          <a:p>
            <a:pPr>
              <a:buFontTx/>
              <a:buChar char="-"/>
            </a:pPr>
            <a:r>
              <a:rPr lang="sl-SI" sz="2000" b="1" dirty="0"/>
              <a:t>delo v razredu</a:t>
            </a:r>
          </a:p>
          <a:p>
            <a:pPr>
              <a:buFontTx/>
              <a:buChar char="-"/>
            </a:pPr>
            <a:r>
              <a:rPr lang="sl-SI" sz="2000" b="1" dirty="0"/>
              <a:t>možnost individualnega svetovanja</a:t>
            </a:r>
          </a:p>
          <a:p>
            <a:pPr>
              <a:buFontTx/>
              <a:buChar char="-"/>
            </a:pPr>
            <a:r>
              <a:rPr lang="sl-SI" sz="2000" b="1" dirty="0"/>
              <a:t>Vprašalnik o poklicni poti - </a:t>
            </a:r>
            <a:r>
              <a:rPr lang="sl-SI" sz="2000" b="1" dirty="0" err="1"/>
              <a:t>eVPP</a:t>
            </a:r>
            <a:r>
              <a:rPr lang="sl-SI" sz="2000" dirty="0"/>
              <a:t>, </a:t>
            </a:r>
            <a:r>
              <a:rPr lang="sl-SI" sz="2000" b="1" dirty="0"/>
              <a:t>„Kam in kako“</a:t>
            </a:r>
          </a:p>
          <a:p>
            <a:pPr marL="0" indent="0">
              <a:buNone/>
            </a:pPr>
            <a:endParaRPr lang="sl-SI" sz="2000" b="1" dirty="0"/>
          </a:p>
          <a:p>
            <a:pPr>
              <a:defRPr/>
            </a:pPr>
            <a:r>
              <a:rPr lang="sl-SI" altLang="sl-SI" sz="2000" b="1" dirty="0"/>
              <a:t>spletna stran OŠ Matije Čopa Kranj </a:t>
            </a:r>
            <a:r>
              <a:rPr lang="sl-SI" altLang="sl-SI" sz="2000" dirty="0"/>
              <a:t>(Svetovalna služba /Karierna orientacija in vpis v srednjo šolo)</a:t>
            </a:r>
          </a:p>
          <a:p>
            <a:pPr>
              <a:defRPr/>
            </a:pPr>
            <a:r>
              <a:rPr lang="sl-SI" altLang="sl-SI" sz="2000" dirty="0"/>
              <a:t>obveščanje prek </a:t>
            </a:r>
            <a:r>
              <a:rPr lang="sl-SI" altLang="sl-SI" sz="2000" b="1" dirty="0" err="1"/>
              <a:t>Teamsov</a:t>
            </a:r>
            <a:endParaRPr lang="sl-SI" altLang="sl-SI" sz="2000" b="1" dirty="0"/>
          </a:p>
          <a:p>
            <a:pPr marL="0" indent="0">
              <a:buNone/>
            </a:pPr>
            <a:endParaRPr lang="sl-SI" sz="2000" dirty="0"/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75293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1DAE323-0751-4B4E-BBF3-61405305E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200" b="1" dirty="0"/>
              <a:t>Karierna orientacija drugi</a:t>
            </a:r>
            <a:endParaRPr lang="sl-SI" sz="3200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78002B7-AAB7-47E1-924F-B7C157C10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5" y="2141989"/>
            <a:ext cx="8915400" cy="3777622"/>
          </a:xfrm>
        </p:spPr>
        <p:txBody>
          <a:bodyPr>
            <a:normAutofit fontScale="85000" lnSpcReduction="20000"/>
          </a:bodyPr>
          <a:lstStyle/>
          <a:p>
            <a:r>
              <a:rPr lang="sl-SI" sz="2400" b="1" dirty="0"/>
              <a:t>mojaizbira.si </a:t>
            </a:r>
          </a:p>
          <a:p>
            <a:r>
              <a:rPr lang="sl-SI" sz="2400" b="1" dirty="0"/>
              <a:t>dnevi odprtih vrat </a:t>
            </a:r>
            <a:r>
              <a:rPr lang="sl-SI" sz="2400" dirty="0"/>
              <a:t>na srednjih šolah</a:t>
            </a:r>
          </a:p>
          <a:p>
            <a:r>
              <a:rPr lang="sl-SI" sz="2400" b="1" dirty="0" err="1"/>
              <a:t>Informativa</a:t>
            </a:r>
            <a:r>
              <a:rPr lang="sl-SI" sz="2400" b="1" dirty="0"/>
              <a:t> </a:t>
            </a:r>
          </a:p>
          <a:p>
            <a:r>
              <a:rPr lang="sl-SI" sz="2400" b="1" dirty="0"/>
              <a:t>informativni dnevi </a:t>
            </a:r>
            <a:r>
              <a:rPr lang="sl-SI" sz="2400" dirty="0"/>
              <a:t>(februar)</a:t>
            </a:r>
          </a:p>
          <a:p>
            <a:r>
              <a:rPr lang="sl-SI" altLang="sl-SI" sz="2400" b="1" dirty="0"/>
              <a:t>Zavod RS za zaposlovanje</a:t>
            </a:r>
          </a:p>
          <a:p>
            <a:r>
              <a:rPr lang="sl-SI" sz="2400" b="1" dirty="0"/>
              <a:t>Karierni center za mlade </a:t>
            </a:r>
            <a:r>
              <a:rPr lang="sl-SI" sz="2400" dirty="0"/>
              <a:t>(</a:t>
            </a:r>
            <a:r>
              <a:rPr lang="sl-SI" sz="2400" b="0" i="0" dirty="0">
                <a:solidFill>
                  <a:srgbClr val="555555"/>
                </a:solidFill>
                <a:effectLst/>
                <a:latin typeface="Fira Sans"/>
              </a:rPr>
              <a:t>BSC Kranj, PE Kovačnica, Župančičeva 22, Kranj)</a:t>
            </a:r>
          </a:p>
          <a:p>
            <a:r>
              <a:rPr lang="sl-SI" sz="2400" b="1" dirty="0"/>
              <a:t>Projekt - </a:t>
            </a:r>
            <a:r>
              <a:rPr lang="pt-BR" sz="2400" b="1" dirty="0"/>
              <a:t>Prehod mladih na trg dela</a:t>
            </a:r>
            <a:r>
              <a:rPr lang="pt-BR" sz="2400" dirty="0"/>
              <a:t> – OPP</a:t>
            </a:r>
            <a:endParaRPr lang="sl-SI" sz="2400" dirty="0"/>
          </a:p>
          <a:p>
            <a:pPr marL="0" indent="0">
              <a:buNone/>
            </a:pPr>
            <a:r>
              <a:rPr lang="sl-SI" sz="2400" dirty="0"/>
              <a:t>(Projekt izvaja </a:t>
            </a:r>
            <a:r>
              <a:rPr lang="sl-SI" sz="2400" dirty="0" err="1"/>
              <a:t>Centerkontura</a:t>
            </a:r>
            <a:r>
              <a:rPr lang="sl-SI" sz="2400" dirty="0"/>
              <a:t>. Delo na šoli koordinira Mojca Gašparić)</a:t>
            </a:r>
            <a:endParaRPr lang="pt-BR" sz="2400" dirty="0"/>
          </a:p>
          <a:p>
            <a:endParaRPr lang="sl-SI" sz="2400" dirty="0"/>
          </a:p>
          <a:p>
            <a:pPr marL="0" indent="0" algn="ctr">
              <a:buNone/>
            </a:pPr>
            <a:r>
              <a:rPr lang="sl-SI" sz="2400" b="1"/>
              <a:t>MIZŠ </a:t>
            </a:r>
            <a:r>
              <a:rPr lang="sl-SI" sz="2400" b="1" dirty="0"/>
              <a:t>- razpis za vpis </a:t>
            </a:r>
            <a:r>
              <a:rPr lang="sl-SI" sz="2400" dirty="0"/>
              <a:t>v srednje šole (januar)</a:t>
            </a:r>
          </a:p>
          <a:p>
            <a:pPr marL="0" indent="0">
              <a:buNone/>
            </a:pPr>
            <a:endParaRPr lang="sl-SI" sz="2400" dirty="0"/>
          </a:p>
          <a:p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8B1908D9-F0FA-4706-8AA8-F95883432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4224" y="1184726"/>
            <a:ext cx="1905000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143779"/>
      </p:ext>
    </p:extLst>
  </p:cSld>
  <p:clrMapOvr>
    <a:masterClrMapping/>
  </p:clrMapOvr>
</p:sld>
</file>

<file path=ppt/theme/theme1.xml><?xml version="1.0" encoding="utf-8"?>
<a:theme xmlns:a="http://schemas.openxmlformats.org/drawingml/2006/main" name="Jata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TM10001114[[fn=Galerija]]</Template>
  <TotalTime>488</TotalTime>
  <Words>464</Words>
  <Application>Microsoft Office PowerPoint</Application>
  <PresentationFormat>Širokozaslonsko</PresentationFormat>
  <Paragraphs>84</Paragraphs>
  <Slides>12</Slides>
  <Notes>5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8" baseType="lpstr">
      <vt:lpstr>Arial</vt:lpstr>
      <vt:lpstr>Calibri</vt:lpstr>
      <vt:lpstr>Century Gothic</vt:lpstr>
      <vt:lpstr>Fira Sans</vt:lpstr>
      <vt:lpstr>Wingdings 3</vt:lpstr>
      <vt:lpstr>Jata</vt:lpstr>
      <vt:lpstr>Karierna orientacija  2021/2022</vt:lpstr>
      <vt:lpstr>Razvoj identitete mladostnika in  poklicnega odločanja</vt:lpstr>
      <vt:lpstr>Razvoj identitete mladostnika in  poklicnega odločanja</vt:lpstr>
      <vt:lpstr>Razvoj identitete mladostnika in  poklicnega odločanja</vt:lpstr>
      <vt:lpstr>Razvoj identitete mladostnika in  poklicnega odločanja</vt:lpstr>
      <vt:lpstr>Kompetence</vt:lpstr>
      <vt:lpstr>Karierna orientacija</vt:lpstr>
      <vt:lpstr>Karierna orientacija na šoli</vt:lpstr>
      <vt:lpstr>Karierna orientacija drugi</vt:lpstr>
      <vt:lpstr>Vprašalnik o poklicni poti - eVPP,  program „Kam in kako“ 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Karierna orientacija  2019/2020</dc:title>
  <dc:creator>Mojca Gašparič</dc:creator>
  <cp:lastModifiedBy>Mojca Gašparić</cp:lastModifiedBy>
  <cp:revision>63</cp:revision>
  <cp:lastPrinted>2019-09-13T08:03:13Z</cp:lastPrinted>
  <dcterms:created xsi:type="dcterms:W3CDTF">2019-09-10T09:52:31Z</dcterms:created>
  <dcterms:modified xsi:type="dcterms:W3CDTF">2021-09-14T12:22:03Z</dcterms:modified>
</cp:coreProperties>
</file>