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58" r:id="rId6"/>
    <p:sldId id="265" r:id="rId7"/>
    <p:sldId id="263" r:id="rId8"/>
    <p:sldId id="261" r:id="rId9"/>
    <p:sldId id="262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ara Cankar" initials="BC" lastIdx="1" clrIdx="0">
    <p:extLst>
      <p:ext uri="{19B8F6BF-5375-455C-9EA6-DF929625EA0E}">
        <p15:presenceInfo xmlns:p15="http://schemas.microsoft.com/office/powerpoint/2012/main" userId="Barbara Cank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849055-D145-4F2F-8531-8D1A88E4306A}" v="28" dt="2020-09-09T12:28:13.7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Cankar" userId="S::barbara.cankar@osmatijecopa.si::2997a774-d38e-4d62-a379-65950fa387fd" providerId="AD" clId="Web-{47849055-D145-4F2F-8531-8D1A88E4306A}"/>
    <pc:docChg chg="modSld">
      <pc:chgData name="Barbara Cankar" userId="S::barbara.cankar@osmatijecopa.si::2997a774-d38e-4d62-a379-65950fa387fd" providerId="AD" clId="Web-{47849055-D145-4F2F-8531-8D1A88E4306A}" dt="2020-09-09T12:28:12.451" v="24" actId="14100"/>
      <pc:docMkLst>
        <pc:docMk/>
      </pc:docMkLst>
      <pc:sldChg chg="modSp">
        <pc:chgData name="Barbara Cankar" userId="S::barbara.cankar@osmatijecopa.si::2997a774-d38e-4d62-a379-65950fa387fd" providerId="AD" clId="Web-{47849055-D145-4F2F-8531-8D1A88E4306A}" dt="2020-09-09T12:28:12.451" v="24" actId="14100"/>
        <pc:sldMkLst>
          <pc:docMk/>
          <pc:sldMk cId="2073638638" sldId="258"/>
        </pc:sldMkLst>
        <pc:spChg chg="mod">
          <ac:chgData name="Barbara Cankar" userId="S::barbara.cankar@osmatijecopa.si::2997a774-d38e-4d62-a379-65950fa387fd" providerId="AD" clId="Web-{47849055-D145-4F2F-8531-8D1A88E4306A}" dt="2020-09-09T12:28:12.451" v="24" actId="14100"/>
          <ac:spMkLst>
            <pc:docMk/>
            <pc:sldMk cId="2073638638" sldId="258"/>
            <ac:spMk id="2" creationId="{44B45EDB-FD71-4B80-A528-752B34674888}"/>
          </ac:spMkLst>
        </pc:spChg>
      </pc:sldChg>
      <pc:sldChg chg="modSp">
        <pc:chgData name="Barbara Cankar" userId="S::barbara.cankar@osmatijecopa.si::2997a774-d38e-4d62-a379-65950fa387fd" providerId="AD" clId="Web-{47849055-D145-4F2F-8531-8D1A88E4306A}" dt="2020-09-09T12:27:36.433" v="7" actId="20577"/>
        <pc:sldMkLst>
          <pc:docMk/>
          <pc:sldMk cId="739465105" sldId="264"/>
        </pc:sldMkLst>
        <pc:spChg chg="mod">
          <ac:chgData name="Barbara Cankar" userId="S::barbara.cankar@osmatijecopa.si::2997a774-d38e-4d62-a379-65950fa387fd" providerId="AD" clId="Web-{47849055-D145-4F2F-8531-8D1A88E4306A}" dt="2020-09-09T12:27:36.433" v="7" actId="20577"/>
          <ac:spMkLst>
            <pc:docMk/>
            <pc:sldMk cId="739465105" sldId="264"/>
            <ac:spMk id="3" creationId="{BEE6BEFE-866C-4E0D-B23A-8E1E52F9569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D39357-81CF-4F63-9414-34E8B7D52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A088E71-1258-4DE2-B215-DD54EF73F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894198F-A9C6-4554-9BA3-3725BC4B2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F515-B5F3-4059-91E2-D5FC002DF674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B8CB897-755B-499C-9A9A-56A76A8A8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2E31F2A-DF58-44CA-9FFA-6F07150CD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AA6D-B82F-4990-862A-6AE735CD6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547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7627FF-E4F3-4043-94D0-786E47C08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4D5887B-475E-4062-93AF-35F941F62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370EA47-B146-44D6-857E-3A9CF166F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F515-B5F3-4059-91E2-D5FC002DF674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4A76A6C-0DC8-4A98-BA6A-94A27F839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6831694-F591-458E-9170-757D97F95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AA6D-B82F-4990-862A-6AE735CD6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509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243B87ED-4C89-4FF2-A5E6-4ADAEFAAEF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11AFE0F-6705-4571-A429-5B388907B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6395E30-AD05-47C8-B532-F3F4F40B1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F515-B5F3-4059-91E2-D5FC002DF674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882603D-904D-4916-BDC7-0A7856425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37B3348-E931-4B21-93EF-07A09BE0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AA6D-B82F-4990-862A-6AE735CD6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81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9338EE-8072-4BBF-BA6E-B28A584B9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094E788-0714-4154-B55A-225D983BB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5030B55-A327-4868-AAFE-A83B480EB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F515-B5F3-4059-91E2-D5FC002DF674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10EA250-F4B0-4813-B893-5C0F27700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3240004-2729-4CAD-B204-6AA30C45F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AA6D-B82F-4990-862A-6AE735CD6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18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41C30C-6038-4C81-A425-DC8683610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F3871D4-CA61-4117-94B9-BECAA4ED0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9BC6099-71F3-4E44-BA04-D046B6230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F515-B5F3-4059-91E2-D5FC002DF674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67FE96C-6AE4-4118-80B2-35ED5B6F0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256AC97-6C70-4D47-84C2-C892F2CC0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AA6D-B82F-4990-862A-6AE735CD6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24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79E360-7CA7-4AD5-8801-D19C66660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D62450C-C955-4E12-ADC0-477E770ED0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559184A-A4AB-4F78-929C-CD1387E8A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439C965-7457-49E0-A7C4-55910F75C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F515-B5F3-4059-91E2-D5FC002DF674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B1068B4-BAE1-4C2E-BAF8-CF911E5FD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FBE4FAC-7369-4599-9DB2-9B2EF0BBA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AA6D-B82F-4990-862A-6AE735CD6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1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7E7F75-A647-4E6C-8C14-207B98333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0FACED0-23A1-4536-8E86-8D8F52C90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5612F92-5D37-4403-8696-BC57F7FC8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E04F6B26-59CC-473C-B6EB-8694EFD0C4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5448E735-E0E8-4F36-A725-299E580A6A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82412E1F-717F-49F8-8217-6BC6E3FE4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F515-B5F3-4059-91E2-D5FC002DF674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E13C13F4-A010-44B5-BFF4-E3F4B6E2B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D2579AD9-B394-4AEB-B709-DEAE10254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AA6D-B82F-4990-862A-6AE735CD6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47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99937E-758A-4D9A-BAD1-9C13C0C3A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3C1E4AE7-05BC-4718-9F3D-C2EC24ADC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F515-B5F3-4059-91E2-D5FC002DF674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C2A33ACA-0F77-4E09-9A48-C913C3093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F94A5644-7160-42B2-81F1-2554A688B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AA6D-B82F-4990-862A-6AE735CD6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19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B4CB6F82-C8A5-4D47-8760-2A5A5D547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F515-B5F3-4059-91E2-D5FC002DF674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C62DFC5-46C8-4C70-AF6F-7E4EFC099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6ED5A12D-58EC-4B6B-AF3A-9699FA4E8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AA6D-B82F-4990-862A-6AE735CD6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34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2D9E9E-6148-43D7-A07C-74BF95B23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EF65F93-7767-4FAC-9897-2715F7D2B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292464B-0F05-480B-A03B-9DD239995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32EE955-449F-4104-BA22-61F6F80F4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F515-B5F3-4059-91E2-D5FC002DF674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A753E9D-9CB6-47BE-8D11-2C7B954D1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BB01934-F939-426D-B396-474DEB59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AA6D-B82F-4990-862A-6AE735CD6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038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6075C8-CA95-478E-9CEA-60BC7A5BD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CA1EFBD3-A877-418F-BC5B-985BCFB94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641A795-C9B2-434A-9D66-B5A198424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B81C8CD-3CB6-48C4-A193-6BB7BB601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F515-B5F3-4059-91E2-D5FC002DF674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E755915-3012-4BB6-8FF4-7B675BC04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32845C5-953F-4C4A-9909-1102B83B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AA6D-B82F-4990-862A-6AE735CD6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58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18C3113C-909D-4234-8688-45C5EA1D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38F5089-9C05-4920-83C5-B4898F2F7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C4D6EEE-5A2B-4047-938E-AD535413D0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0F515-B5F3-4059-91E2-D5FC002DF674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267BFEC-8EA5-43BF-81F4-B231980DD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15DBC46-25A9-4528-AD83-EEDCAE5AF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AAA6D-B82F-4990-862A-6AE735CD6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81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hyperlink" Target="https://o365.arnes.si/" TargetMode="Externa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809DE24-6AEF-4C4E-B937-F074CBE35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095" y="851517"/>
            <a:ext cx="5133085" cy="2991416"/>
          </a:xfrm>
        </p:spPr>
        <p:txBody>
          <a:bodyPr anchor="b">
            <a:normAutofit/>
          </a:bodyPr>
          <a:lstStyle/>
          <a:p>
            <a:r>
              <a:rPr lang="sl-SI" sz="4800" b="1" dirty="0">
                <a:solidFill>
                  <a:srgbClr val="002060"/>
                </a:solidFill>
              </a:rPr>
              <a:t>DELO NA DALJAVO 2020/21</a:t>
            </a:r>
            <a:endParaRPr lang="en-GB" sz="4800" b="1" dirty="0">
              <a:solidFill>
                <a:srgbClr val="002060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F28906F-8349-4AE4-A163-3FB343F9D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4096" y="3842932"/>
            <a:ext cx="4167115" cy="2163551"/>
          </a:xfrm>
        </p:spPr>
        <p:txBody>
          <a:bodyPr anchor="t">
            <a:normAutofit/>
          </a:bodyPr>
          <a:lstStyle/>
          <a:p>
            <a:endParaRPr lang="sl-SI" dirty="0"/>
          </a:p>
          <a:p>
            <a:r>
              <a:rPr lang="sl-SI" dirty="0">
                <a:solidFill>
                  <a:srgbClr val="002060"/>
                </a:solidFill>
              </a:rPr>
              <a:t>Dostop do okolja Microsoft </a:t>
            </a:r>
            <a:r>
              <a:rPr lang="sl-SI" dirty="0" err="1">
                <a:solidFill>
                  <a:srgbClr val="002060"/>
                </a:solidFill>
              </a:rPr>
              <a:t>Teams</a:t>
            </a:r>
            <a:r>
              <a:rPr lang="sl-SI" dirty="0">
                <a:solidFill>
                  <a:srgbClr val="002060"/>
                </a:solidFill>
              </a:rPr>
              <a:t> </a:t>
            </a:r>
          </a:p>
          <a:p>
            <a:pPr algn="l"/>
            <a:endParaRPr lang="sl-SI" dirty="0"/>
          </a:p>
          <a:p>
            <a:r>
              <a:rPr lang="sl-SI" dirty="0">
                <a:solidFill>
                  <a:srgbClr val="002060"/>
                </a:solidFill>
              </a:rPr>
              <a:t>2020/21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6" name="Picture 2" descr="Microsoft Teams Review | PCMag">
            <a:extLst>
              <a:ext uri="{FF2B5EF4-FFF2-40B4-BE49-F238E27FC236}">
                <a16:creationId xmlns:a16="http://schemas.microsoft.com/office/drawing/2014/main" id="{A9929152-7717-4612-8E23-2264DF647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1" r="23446" b="-5"/>
          <a:stretch/>
        </p:blipFill>
        <p:spPr bwMode="auto">
          <a:xfrm>
            <a:off x="6128227" y="789709"/>
            <a:ext cx="2397514" cy="2161236"/>
          </a:xfrm>
          <a:custGeom>
            <a:avLst/>
            <a:gdLst/>
            <a:ahLst/>
            <a:cxnLst/>
            <a:rect l="l" t="t" r="r" b="b"/>
            <a:pathLst>
              <a:path w="2397514" h="2161236">
                <a:moveTo>
                  <a:pt x="684017" y="0"/>
                </a:moveTo>
                <a:cubicBezTo>
                  <a:pt x="1715801" y="0"/>
                  <a:pt x="1715801" y="0"/>
                  <a:pt x="1715801" y="0"/>
                </a:cubicBezTo>
                <a:cubicBezTo>
                  <a:pt x="1768004" y="0"/>
                  <a:pt x="1835562" y="37478"/>
                  <a:pt x="1863198" y="84326"/>
                </a:cubicBezTo>
                <a:cubicBezTo>
                  <a:pt x="2379089" y="993169"/>
                  <a:pt x="2379089" y="993169"/>
                  <a:pt x="2379089" y="993169"/>
                </a:cubicBezTo>
                <a:cubicBezTo>
                  <a:pt x="2403656" y="1043140"/>
                  <a:pt x="2403656" y="1118096"/>
                  <a:pt x="2379089" y="1168068"/>
                </a:cubicBezTo>
                <a:cubicBezTo>
                  <a:pt x="1863198" y="2076910"/>
                  <a:pt x="1863198" y="2076910"/>
                  <a:pt x="1863198" y="2076910"/>
                </a:cubicBezTo>
                <a:cubicBezTo>
                  <a:pt x="1835562" y="2123759"/>
                  <a:pt x="1768004" y="2161236"/>
                  <a:pt x="1715801" y="2161236"/>
                </a:cubicBezTo>
                <a:lnTo>
                  <a:pt x="684017" y="2161236"/>
                </a:lnTo>
                <a:cubicBezTo>
                  <a:pt x="628744" y="2161236"/>
                  <a:pt x="561187" y="2123759"/>
                  <a:pt x="536621" y="2076910"/>
                </a:cubicBezTo>
                <a:cubicBezTo>
                  <a:pt x="20729" y="1168068"/>
                  <a:pt x="20729" y="1168068"/>
                  <a:pt x="20729" y="1168068"/>
                </a:cubicBezTo>
                <a:cubicBezTo>
                  <a:pt x="-6909" y="1118096"/>
                  <a:pt x="-6909" y="1043140"/>
                  <a:pt x="20729" y="993169"/>
                </a:cubicBezTo>
                <a:cubicBezTo>
                  <a:pt x="536621" y="84326"/>
                  <a:pt x="536621" y="84326"/>
                  <a:pt x="536621" y="84326"/>
                </a:cubicBezTo>
                <a:cubicBezTo>
                  <a:pt x="561187" y="37478"/>
                  <a:pt x="628744" y="0"/>
                  <a:pt x="6840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 descr="Slika, ki vsebuje besede predmet, sedeče, ura, miza&#10;&#10;Opis je samodejno ustvarjen">
            <a:extLst>
              <a:ext uri="{FF2B5EF4-FFF2-40B4-BE49-F238E27FC236}">
                <a16:creationId xmlns:a16="http://schemas.microsoft.com/office/drawing/2014/main" id="{7DA8F2BC-40BF-4412-9A6A-66D37403AC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" r="643" b="1"/>
          <a:stretch/>
        </p:blipFill>
        <p:spPr>
          <a:xfrm>
            <a:off x="5484502" y="1423024"/>
            <a:ext cx="6274683" cy="4597738"/>
          </a:xfrm>
          <a:custGeom>
            <a:avLst/>
            <a:gdLst/>
            <a:ahLst/>
            <a:cxnLst/>
            <a:rect l="l" t="t" r="r" b="b"/>
            <a:pathLst>
              <a:path w="6274683" h="4597738">
                <a:moveTo>
                  <a:pt x="373676" y="2507768"/>
                </a:moveTo>
                <a:cubicBezTo>
                  <a:pt x="937335" y="2507768"/>
                  <a:pt x="937335" y="2507768"/>
                  <a:pt x="937335" y="2507768"/>
                </a:cubicBezTo>
                <a:cubicBezTo>
                  <a:pt x="965853" y="2507768"/>
                  <a:pt x="1002759" y="2527661"/>
                  <a:pt x="1017857" y="2552528"/>
                </a:cubicBezTo>
                <a:cubicBezTo>
                  <a:pt x="1299687" y="3034940"/>
                  <a:pt x="1299687" y="3034940"/>
                  <a:pt x="1299687" y="3034940"/>
                </a:cubicBezTo>
                <a:cubicBezTo>
                  <a:pt x="1313107" y="3061464"/>
                  <a:pt x="1313107" y="3101250"/>
                  <a:pt x="1299687" y="3127775"/>
                </a:cubicBezTo>
                <a:cubicBezTo>
                  <a:pt x="1017857" y="3610186"/>
                  <a:pt x="1017857" y="3610186"/>
                  <a:pt x="1017857" y="3610186"/>
                </a:cubicBezTo>
                <a:cubicBezTo>
                  <a:pt x="1002759" y="3635053"/>
                  <a:pt x="965853" y="3654946"/>
                  <a:pt x="937335" y="3654946"/>
                </a:cubicBezTo>
                <a:lnTo>
                  <a:pt x="373676" y="3654946"/>
                </a:lnTo>
                <a:cubicBezTo>
                  <a:pt x="343480" y="3654946"/>
                  <a:pt x="306574" y="3635053"/>
                  <a:pt x="293153" y="3610186"/>
                </a:cubicBezTo>
                <a:cubicBezTo>
                  <a:pt x="11324" y="3127775"/>
                  <a:pt x="11324" y="3127775"/>
                  <a:pt x="11324" y="3127775"/>
                </a:cubicBezTo>
                <a:cubicBezTo>
                  <a:pt x="-3774" y="3101250"/>
                  <a:pt x="-3774" y="3061464"/>
                  <a:pt x="11324" y="3034940"/>
                </a:cubicBezTo>
                <a:cubicBezTo>
                  <a:pt x="293153" y="2552528"/>
                  <a:pt x="293153" y="2552528"/>
                  <a:pt x="293153" y="2552528"/>
                </a:cubicBezTo>
                <a:cubicBezTo>
                  <a:pt x="306574" y="2527661"/>
                  <a:pt x="343480" y="2507768"/>
                  <a:pt x="373676" y="2507768"/>
                </a:cubicBezTo>
                <a:close/>
                <a:moveTo>
                  <a:pt x="2963165" y="0"/>
                </a:moveTo>
                <a:lnTo>
                  <a:pt x="3100668" y="0"/>
                </a:lnTo>
                <a:cubicBezTo>
                  <a:pt x="4782082" y="0"/>
                  <a:pt x="4782082" y="0"/>
                  <a:pt x="4782082" y="0"/>
                </a:cubicBezTo>
                <a:cubicBezTo>
                  <a:pt x="4896379" y="0"/>
                  <a:pt x="5044296" y="79730"/>
                  <a:pt x="5104806" y="179392"/>
                </a:cubicBezTo>
                <a:cubicBezTo>
                  <a:pt x="6234342" y="2112834"/>
                  <a:pt x="6234342" y="2112834"/>
                  <a:pt x="6234342" y="2112834"/>
                </a:cubicBezTo>
                <a:cubicBezTo>
                  <a:pt x="6288131" y="2219140"/>
                  <a:pt x="6288131" y="2378598"/>
                  <a:pt x="6234342" y="2484906"/>
                </a:cubicBezTo>
                <a:cubicBezTo>
                  <a:pt x="5104806" y="4418346"/>
                  <a:pt x="5104806" y="4418346"/>
                  <a:pt x="5104806" y="4418346"/>
                </a:cubicBezTo>
                <a:cubicBezTo>
                  <a:pt x="5044296" y="4518010"/>
                  <a:pt x="4896379" y="4597738"/>
                  <a:pt x="4782082" y="4597738"/>
                </a:cubicBezTo>
                <a:lnTo>
                  <a:pt x="2523007" y="4597738"/>
                </a:lnTo>
                <a:cubicBezTo>
                  <a:pt x="2401986" y="4597738"/>
                  <a:pt x="2254071" y="4518010"/>
                  <a:pt x="2200284" y="4418346"/>
                </a:cubicBezTo>
                <a:cubicBezTo>
                  <a:pt x="1070747" y="2484906"/>
                  <a:pt x="1070747" y="2484906"/>
                  <a:pt x="1070747" y="2484906"/>
                </a:cubicBezTo>
                <a:cubicBezTo>
                  <a:pt x="1010234" y="2378598"/>
                  <a:pt x="1010234" y="2219140"/>
                  <a:pt x="1070747" y="2112834"/>
                </a:cubicBezTo>
                <a:cubicBezTo>
                  <a:pt x="1141343" y="1991994"/>
                  <a:pt x="1207527" y="1878706"/>
                  <a:pt x="1269574" y="1772499"/>
                </a:cubicBezTo>
                <a:lnTo>
                  <a:pt x="1354552" y="1627041"/>
                </a:lnTo>
                <a:lnTo>
                  <a:pt x="2423436" y="1627041"/>
                </a:lnTo>
                <a:cubicBezTo>
                  <a:pt x="2482091" y="1627041"/>
                  <a:pt x="2557999" y="1586126"/>
                  <a:pt x="2589052" y="1534980"/>
                </a:cubicBezTo>
                <a:cubicBezTo>
                  <a:pt x="2589052" y="1534980"/>
                  <a:pt x="2589052" y="1534980"/>
                  <a:pt x="3168709" y="542774"/>
                </a:cubicBezTo>
                <a:cubicBezTo>
                  <a:pt x="3196312" y="488219"/>
                  <a:pt x="3196312" y="406388"/>
                  <a:pt x="3168709" y="351833"/>
                </a:cubicBezTo>
                <a:cubicBezTo>
                  <a:pt x="3168709" y="351833"/>
                  <a:pt x="3168709" y="351833"/>
                  <a:pt x="2980349" y="294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88454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3B4886-8E15-4E8E-9ECD-E618F9E57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 </a:t>
            </a:r>
            <a:r>
              <a:rPr lang="sl-SI" b="1" dirty="0"/>
              <a:t>POZOR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DBF6CC6-2F82-40F9-90B5-432D656CA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7656" y="1690688"/>
            <a:ext cx="5981054" cy="4351338"/>
          </a:xfrm>
        </p:spPr>
        <p:txBody>
          <a:bodyPr/>
          <a:lstStyle/>
          <a:p>
            <a:r>
              <a:rPr lang="sl-SI" sz="2000" dirty="0"/>
              <a:t>Če računalnik oz. </a:t>
            </a:r>
            <a:r>
              <a:rPr lang="sl-SI" sz="2000" dirty="0" err="1"/>
              <a:t>Teamse</a:t>
            </a:r>
            <a:r>
              <a:rPr lang="sl-SI" sz="2000" dirty="0"/>
              <a:t> uporablja več učencev, se ne pozabite odjaviti iz </a:t>
            </a:r>
            <a:r>
              <a:rPr lang="sl-SI" sz="2000" dirty="0" err="1"/>
              <a:t>Teamsov</a:t>
            </a:r>
            <a:r>
              <a:rPr lang="sl-SI" sz="2000" dirty="0"/>
              <a:t> na koncu dela.</a:t>
            </a:r>
          </a:p>
          <a:p>
            <a:r>
              <a:rPr lang="sl-SI" sz="2000" dirty="0"/>
              <a:t>Če je v namizno aplikacijo že prijavljen en družinski član, drugi ne bo mogel uporabljati videokonference preko </a:t>
            </a:r>
            <a:r>
              <a:rPr lang="sl-SI" sz="2000" dirty="0" err="1"/>
              <a:t>Teasmov</a:t>
            </a:r>
            <a:r>
              <a:rPr lang="sl-SI" sz="2000" dirty="0"/>
              <a:t> niti preko spletne aplikacije, dokler se prvi ne izpiše. (Ostalo se </a:t>
            </a:r>
            <a:r>
              <a:rPr lang="sl-SI" sz="2000"/>
              <a:t>lahko uporablja.)</a:t>
            </a:r>
            <a:endParaRPr lang="sl-SI" sz="2000" dirty="0"/>
          </a:p>
          <a:p>
            <a:r>
              <a:rPr lang="sl-SI" sz="2000" dirty="0"/>
              <a:t>Za preprečevanje najpogostejših napak pri vpisovanju uporabniških imen: </a:t>
            </a:r>
          </a:p>
          <a:p>
            <a:pPr lvl="1"/>
            <a:r>
              <a:rPr lang="sl-SI" sz="1600" dirty="0"/>
              <a:t>na koncu uporabniškega imena ali gesla ne sme biti dodan presledek</a:t>
            </a:r>
          </a:p>
          <a:p>
            <a:pPr lvl="1"/>
            <a:r>
              <a:rPr lang="sl-SI" sz="1600" dirty="0"/>
              <a:t>Pazite na zapis @osmatij</a:t>
            </a:r>
            <a:r>
              <a:rPr lang="sl-SI" sz="2000" b="1" dirty="0">
                <a:solidFill>
                  <a:srgbClr val="FF0000"/>
                </a:solidFill>
              </a:rPr>
              <a:t>e</a:t>
            </a:r>
            <a:r>
              <a:rPr lang="sl-SI" sz="1600" dirty="0"/>
              <a:t>copa</a:t>
            </a:r>
          </a:p>
          <a:p>
            <a:endParaRPr lang="sl-SI" dirty="0"/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7EB4614B-2898-4196-9356-99EF78F12E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85856" y="1367023"/>
            <a:ext cx="3890144" cy="5268542"/>
          </a:xfrm>
        </p:spPr>
      </p:pic>
      <p:sp>
        <p:nvSpPr>
          <p:cNvPr id="7" name="Puščica: desno 6">
            <a:extLst>
              <a:ext uri="{FF2B5EF4-FFF2-40B4-BE49-F238E27FC236}">
                <a16:creationId xmlns:a16="http://schemas.microsoft.com/office/drawing/2014/main" id="{0EA22CB4-69F8-41EC-A6F3-8D3882988477}"/>
              </a:ext>
            </a:extLst>
          </p:cNvPr>
          <p:cNvSpPr/>
          <p:nvPr/>
        </p:nvSpPr>
        <p:spPr>
          <a:xfrm>
            <a:off x="5862556" y="1930557"/>
            <a:ext cx="1450109" cy="526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060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3EEB8ED6-9142-4A11-B029-18DDE98C4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3C2D34F-51CB-43CE-975F-E55B51FAC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644963" cy="1288784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sl-SI" sz="3200" dirty="0">
                <a:solidFill>
                  <a:srgbClr val="002060"/>
                </a:solidFill>
              </a:rPr>
              <a:t>Učenci dostopajo do navodil za delo preko okolja Microsoft </a:t>
            </a:r>
            <a:r>
              <a:rPr lang="sl-SI" sz="3200" dirty="0" err="1">
                <a:solidFill>
                  <a:srgbClr val="002060"/>
                </a:solidFill>
              </a:rPr>
              <a:t>Teams</a:t>
            </a:r>
            <a:r>
              <a:rPr lang="sl-SI" sz="3200" dirty="0">
                <a:solidFill>
                  <a:srgbClr val="002060"/>
                </a:solidFill>
              </a:rPr>
              <a:t>. V tem okolju tudi komunicirajo z učitelji in oddajajo svoje učne dokaze.  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Microsoft Teams Review | PCMag">
            <a:extLst>
              <a:ext uri="{FF2B5EF4-FFF2-40B4-BE49-F238E27FC236}">
                <a16:creationId xmlns:a16="http://schemas.microsoft.com/office/drawing/2014/main" id="{BE7AE00E-917F-439F-B96A-890093E8E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" r="14448" b="3"/>
          <a:stretch/>
        </p:blipFill>
        <p:spPr bwMode="auto">
          <a:xfrm>
            <a:off x="838199" y="2342891"/>
            <a:ext cx="3105107" cy="217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5B1D85DB-B937-44A2-A878-F13D62F13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234" y="2032998"/>
            <a:ext cx="7207102" cy="31867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400" dirty="0">
                <a:solidFill>
                  <a:srgbClr val="002060"/>
                </a:solidFill>
              </a:rPr>
              <a:t>Učenec potrebuje: </a:t>
            </a:r>
          </a:p>
          <a:p>
            <a:endParaRPr lang="sl-SI" sz="2400" dirty="0">
              <a:solidFill>
                <a:srgbClr val="002060"/>
              </a:solidFill>
            </a:endParaRPr>
          </a:p>
          <a:p>
            <a:r>
              <a:rPr lang="sl-SI" sz="2400" dirty="0">
                <a:solidFill>
                  <a:srgbClr val="002060"/>
                </a:solidFill>
              </a:rPr>
              <a:t>uporabniško ime in geslo </a:t>
            </a:r>
            <a:r>
              <a:rPr lang="sl-SI" sz="2400" dirty="0" err="1">
                <a:solidFill>
                  <a:srgbClr val="002060"/>
                </a:solidFill>
              </a:rPr>
              <a:t>AAI</a:t>
            </a:r>
            <a:r>
              <a:rPr lang="sl-SI" sz="2400" dirty="0">
                <a:solidFill>
                  <a:srgbClr val="002060"/>
                </a:solidFill>
              </a:rPr>
              <a:t> računa, ki ga je dobil v šoli;</a:t>
            </a:r>
          </a:p>
          <a:p>
            <a:r>
              <a:rPr lang="sl-SI" sz="2400" dirty="0">
                <a:solidFill>
                  <a:srgbClr val="002060"/>
                </a:solidFill>
              </a:rPr>
              <a:t>Računalnik z možnostjo predvajanja zvoka (še bolje je, če ima tudi mikrofon in kamero, ni pa nujno), tablico ali telefon; </a:t>
            </a:r>
          </a:p>
          <a:p>
            <a:r>
              <a:rPr lang="sl-SI" sz="2400" dirty="0">
                <a:solidFill>
                  <a:srgbClr val="002060"/>
                </a:solidFill>
              </a:rPr>
              <a:t>dostop do interneta.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25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3EEB8ED6-9142-4A11-B029-18DDE98C4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3C2D34F-51CB-43CE-975F-E55B51FAC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123428" cy="128878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l-SI" sz="3600" b="1" dirty="0">
                <a:solidFill>
                  <a:srgbClr val="002060"/>
                </a:solidFill>
              </a:rPr>
              <a:t>Učenci dostopajo do gradiv preko okolja Microsoft </a:t>
            </a:r>
            <a:r>
              <a:rPr lang="sl-SI" sz="3600" b="1" dirty="0" err="1">
                <a:solidFill>
                  <a:srgbClr val="002060"/>
                </a:solidFill>
              </a:rPr>
              <a:t>Teams</a:t>
            </a:r>
            <a:r>
              <a:rPr lang="sl-SI" sz="3600" b="1" dirty="0">
                <a:solidFill>
                  <a:srgbClr val="002060"/>
                </a:solidFill>
              </a:rPr>
              <a:t>.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Microsoft Teams Review | PCMag">
            <a:extLst>
              <a:ext uri="{FF2B5EF4-FFF2-40B4-BE49-F238E27FC236}">
                <a16:creationId xmlns:a16="http://schemas.microsoft.com/office/drawing/2014/main" id="{BE7AE00E-917F-439F-B96A-890093E8E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" r="14448" b="3"/>
          <a:stretch/>
        </p:blipFill>
        <p:spPr bwMode="auto">
          <a:xfrm>
            <a:off x="226719" y="1932663"/>
            <a:ext cx="3756292" cy="2627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5B1D85DB-B937-44A2-A878-F13D62F13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699" y="1825625"/>
            <a:ext cx="7207102" cy="4787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dirty="0">
                <a:solidFill>
                  <a:srgbClr val="002060"/>
                </a:solidFill>
              </a:rPr>
              <a:t>Dostop preko kateregakoli brskalnika ali neposredno preko povezave: …</a:t>
            </a:r>
          </a:p>
          <a:p>
            <a:pPr marL="0" indent="0">
              <a:buNone/>
            </a:pPr>
            <a:endParaRPr lang="sl-SI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l-SI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l-SI" sz="2000" dirty="0">
                <a:solidFill>
                  <a:srgbClr val="002060"/>
                </a:solidFill>
              </a:rPr>
              <a:t>Na računalniku lahko uporabljate spletno aplikacijo ali pa program prenesete na namizje.</a:t>
            </a:r>
          </a:p>
          <a:p>
            <a:pPr marL="0" indent="0">
              <a:buNone/>
            </a:pPr>
            <a:r>
              <a:rPr lang="sl-SI" sz="2000" dirty="0">
                <a:solidFill>
                  <a:srgbClr val="002060"/>
                </a:solidFill>
              </a:rPr>
              <a:t>Na tablici ali telefonu za dostop potrebujete aplikacijo MS Team, ki jo prenesete iz spletne trgovine (npr. Google </a:t>
            </a:r>
            <a:r>
              <a:rPr lang="sl-SI" sz="2000" dirty="0" err="1">
                <a:solidFill>
                  <a:srgbClr val="002060"/>
                </a:solidFill>
              </a:rPr>
              <a:t>Play</a:t>
            </a:r>
            <a:r>
              <a:rPr lang="sl-SI" sz="2000" dirty="0">
                <a:solidFill>
                  <a:srgbClr val="002060"/>
                </a:solidFill>
              </a:rPr>
              <a:t>). </a:t>
            </a:r>
          </a:p>
          <a:p>
            <a:pPr marL="0" indent="0">
              <a:buNone/>
            </a:pPr>
            <a:endParaRPr lang="sl-SI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2070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0AB9B5-B2C9-4735-B067-5C1AA145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39" y="365125"/>
            <a:ext cx="11057861" cy="1325563"/>
          </a:xfrm>
        </p:spPr>
        <p:txBody>
          <a:bodyPr/>
          <a:lstStyle/>
          <a:p>
            <a:r>
              <a:rPr lang="sl-SI" b="1" dirty="0">
                <a:solidFill>
                  <a:srgbClr val="002060"/>
                </a:solidFill>
              </a:rPr>
              <a:t>PRIJAVA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EE6BEFE-866C-4E0D-B23A-8E1E52F95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939" y="1816267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sl-SI" dirty="0">
                <a:solidFill>
                  <a:srgbClr val="002060"/>
                </a:solidFill>
              </a:rPr>
              <a:t>V nadaljevanju sta prikazana dva načina prijave prek računalnika:</a:t>
            </a:r>
          </a:p>
          <a:p>
            <a:endParaRPr lang="sl-SI" dirty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r>
              <a:rPr lang="sl-SI" dirty="0">
                <a:solidFill>
                  <a:srgbClr val="002060"/>
                </a:solidFill>
              </a:rPr>
              <a:t>prijava ob uporabi spletne aplikacije;  </a:t>
            </a:r>
          </a:p>
          <a:p>
            <a:pPr marL="0" indent="0">
              <a:buNone/>
            </a:pPr>
            <a:endParaRPr lang="sl-SI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rgbClr val="002060"/>
                </a:solidFill>
              </a:rPr>
              <a:t>2.   namestitev namizne aplikacije. </a:t>
            </a:r>
          </a:p>
          <a:p>
            <a:pPr marL="0" indent="0">
              <a:buNone/>
            </a:pPr>
            <a:endParaRPr lang="sl-SI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rgbClr val="002060"/>
                </a:solidFill>
              </a:rPr>
              <a:t>Po namestitvi namizne aplikacije učenec do aplikacije dostopa preko ikone na namizju svojega računalnika. </a:t>
            </a:r>
          </a:p>
          <a:p>
            <a:pPr marL="0" indent="0">
              <a:buNone/>
            </a:pPr>
            <a:r>
              <a:rPr lang="sl-SI" dirty="0">
                <a:solidFill>
                  <a:srgbClr val="002060"/>
                </a:solidFill>
              </a:rPr>
              <a:t>Pri uporabi spletne aplikacije pa vsakič uporabi brskalnik.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848EF6FE-0A7B-4323-A061-5006C9FF4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019" y="2654632"/>
            <a:ext cx="2212478" cy="1548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ow to Change User-Agents in Chrome, Edge, Safari &amp; Firefox">
            <a:extLst>
              <a:ext uri="{FF2B5EF4-FFF2-40B4-BE49-F238E27FC236}">
                <a16:creationId xmlns:a16="http://schemas.microsoft.com/office/drawing/2014/main" id="{504A97C1-0623-4600-ACDE-4095EB9DEB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0" b="33395"/>
          <a:stretch/>
        </p:blipFill>
        <p:spPr bwMode="auto">
          <a:xfrm>
            <a:off x="7425269" y="5901351"/>
            <a:ext cx="4470792" cy="783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465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5DED04F-409E-43AD-BD99-01EB673DF8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44" t="10036" r="31853" b="46950"/>
          <a:stretch/>
        </p:blipFill>
        <p:spPr>
          <a:xfrm>
            <a:off x="9860935" y="1908103"/>
            <a:ext cx="2199852" cy="958987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4B45EDB-FD71-4B80-A528-752B34674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54" y="-213609"/>
            <a:ext cx="11510433" cy="1325563"/>
          </a:xfrm>
        </p:spPr>
        <p:txBody>
          <a:bodyPr/>
          <a:lstStyle/>
          <a:p>
            <a:r>
              <a:rPr lang="sl-SI" dirty="0"/>
              <a:t>1. PRIJAVA  v primeru uporabe spletne aplikacije</a:t>
            </a:r>
            <a:endParaRPr lang="en-GB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869617D-EDE3-46FF-A0A6-87653C9508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09" t="14671" r="31295" b="5976"/>
          <a:stretch/>
        </p:blipFill>
        <p:spPr>
          <a:xfrm>
            <a:off x="8628354" y="3122828"/>
            <a:ext cx="1856194" cy="2169122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8B8E89C7-447C-46CA-B9B8-39FE6BD6F9E5}"/>
              </a:ext>
            </a:extLst>
          </p:cNvPr>
          <p:cNvSpPr txBox="1"/>
          <p:nvPr/>
        </p:nvSpPr>
        <p:spPr>
          <a:xfrm>
            <a:off x="3787292" y="921134"/>
            <a:ext cx="2431123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2.</a:t>
            </a:r>
            <a:r>
              <a:rPr lang="sl-SI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sl-SI" dirty="0">
                <a:solidFill>
                  <a:srgbClr val="FF0000"/>
                </a:solidFill>
              </a:rPr>
              <a:t>Klikni prijava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67084C38-8BCC-4CCF-B23A-CEFA5A626E9E}"/>
              </a:ext>
            </a:extLst>
          </p:cNvPr>
          <p:cNvSpPr txBox="1"/>
          <p:nvPr/>
        </p:nvSpPr>
        <p:spPr>
          <a:xfrm>
            <a:off x="9513789" y="1048364"/>
            <a:ext cx="2546998" cy="923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4.</a:t>
            </a:r>
            <a:r>
              <a:rPr lang="sl-SI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sl-SI" dirty="0">
                <a:solidFill>
                  <a:srgbClr val="FF0000"/>
                </a:solidFill>
              </a:rPr>
              <a:t>Vpiši AAI uporabniško ime in geslo.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35294FA5-1044-4D31-AA77-4BC86784A28C}"/>
              </a:ext>
            </a:extLst>
          </p:cNvPr>
          <p:cNvSpPr txBox="1"/>
          <p:nvPr/>
        </p:nvSpPr>
        <p:spPr>
          <a:xfrm>
            <a:off x="10684298" y="3895941"/>
            <a:ext cx="1176107" cy="14773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8.</a:t>
            </a:r>
            <a:r>
              <a:rPr lang="sl-SI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sl-SI" dirty="0">
                <a:solidFill>
                  <a:srgbClr val="FF0000"/>
                </a:solidFill>
              </a:rPr>
              <a:t>Izberi: uporabi spletno aplikacijo.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Puščica: levo 12">
            <a:extLst>
              <a:ext uri="{FF2B5EF4-FFF2-40B4-BE49-F238E27FC236}">
                <a16:creationId xmlns:a16="http://schemas.microsoft.com/office/drawing/2014/main" id="{B0D53167-48AE-46D9-847D-453A3898366D}"/>
              </a:ext>
            </a:extLst>
          </p:cNvPr>
          <p:cNvSpPr/>
          <p:nvPr/>
        </p:nvSpPr>
        <p:spPr>
          <a:xfrm>
            <a:off x="9931900" y="4856964"/>
            <a:ext cx="686413" cy="18973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B897B0C1-4636-494A-8C7D-C4D004D8330E}"/>
              </a:ext>
            </a:extLst>
          </p:cNvPr>
          <p:cNvSpPr txBox="1"/>
          <p:nvPr/>
        </p:nvSpPr>
        <p:spPr>
          <a:xfrm>
            <a:off x="425313" y="906920"/>
            <a:ext cx="2978315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1.</a:t>
            </a:r>
            <a:r>
              <a:rPr lang="sl-SI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sl-SI" dirty="0">
                <a:solidFill>
                  <a:srgbClr val="FF0000"/>
                </a:solidFill>
              </a:rPr>
              <a:t>Klikni na povezavo za dostop: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6DEDEA2-0D2F-4956-BC76-C7173AA41632}"/>
              </a:ext>
            </a:extLst>
          </p:cNvPr>
          <p:cNvSpPr txBox="1"/>
          <p:nvPr/>
        </p:nvSpPr>
        <p:spPr>
          <a:xfrm>
            <a:off x="272970" y="1701252"/>
            <a:ext cx="3130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linkClick r:id="rId4"/>
              </a:rPr>
              <a:t>https://o365.arnes.si/</a:t>
            </a:r>
            <a:r>
              <a:rPr lang="sl-SI" dirty="0"/>
              <a:t> ali v brskalnik vpiši Oblak 365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7C47957E-02B3-43DF-A42A-FA75BFBA1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1818" y="1711226"/>
            <a:ext cx="2904182" cy="937623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14F159A9-AC1A-4BBB-934F-E1BFB0DD95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2476" y="1908103"/>
            <a:ext cx="3328362" cy="1133407"/>
          </a:xfrm>
          <a:prstGeom prst="rect">
            <a:avLst/>
          </a:prstGeom>
        </p:spPr>
      </p:pic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30B258C7-6852-49F0-BA00-6F17B2ED8649}"/>
              </a:ext>
            </a:extLst>
          </p:cNvPr>
          <p:cNvSpPr txBox="1"/>
          <p:nvPr/>
        </p:nvSpPr>
        <p:spPr>
          <a:xfrm>
            <a:off x="6538826" y="720082"/>
            <a:ext cx="3121534" cy="923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3.</a:t>
            </a:r>
            <a:r>
              <a:rPr lang="sl-SI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sl-SI" dirty="0">
                <a:solidFill>
                  <a:srgbClr val="FF0000"/>
                </a:solidFill>
              </a:rPr>
              <a:t>Napiši čopa in izberi našo šolo + pritisni gumb Izberite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1" name="Slika 20">
            <a:extLst>
              <a:ext uri="{FF2B5EF4-FFF2-40B4-BE49-F238E27FC236}">
                <a16:creationId xmlns:a16="http://schemas.microsoft.com/office/drawing/2014/main" id="{6BAAFA81-10F8-4E23-BA53-D38BFBE4929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0657"/>
          <a:stretch/>
        </p:blipFill>
        <p:spPr>
          <a:xfrm>
            <a:off x="149948" y="4440095"/>
            <a:ext cx="2199852" cy="1555263"/>
          </a:xfrm>
          <a:prstGeom prst="rect">
            <a:avLst/>
          </a:prstGeom>
        </p:spPr>
      </p:pic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B9BD9F80-3315-4ED3-8B01-DE7F39D969BD}"/>
              </a:ext>
            </a:extLst>
          </p:cNvPr>
          <p:cNvSpPr txBox="1"/>
          <p:nvPr/>
        </p:nvSpPr>
        <p:spPr>
          <a:xfrm>
            <a:off x="80866" y="3634576"/>
            <a:ext cx="2546998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5.</a:t>
            </a:r>
            <a:r>
              <a:rPr lang="sl-SI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sl-SI" dirty="0">
                <a:solidFill>
                  <a:srgbClr val="FF0000"/>
                </a:solidFill>
              </a:rPr>
              <a:t>Potrdi z „Da, nadaljuj“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5" name="Slika 24">
            <a:extLst>
              <a:ext uri="{FF2B5EF4-FFF2-40B4-BE49-F238E27FC236}">
                <a16:creationId xmlns:a16="http://schemas.microsoft.com/office/drawing/2014/main" id="{3E6C1DA3-6FC0-4231-ABE1-1BE9C4194C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4590" y="5114011"/>
            <a:ext cx="3377016" cy="1580616"/>
          </a:xfrm>
          <a:prstGeom prst="rect">
            <a:avLst/>
          </a:prstGeom>
        </p:spPr>
      </p:pic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34AFBDDE-1DC5-426A-B0D4-863D813CFC9B}"/>
              </a:ext>
            </a:extLst>
          </p:cNvPr>
          <p:cNvSpPr txBox="1"/>
          <p:nvPr/>
        </p:nvSpPr>
        <p:spPr>
          <a:xfrm>
            <a:off x="2455855" y="4333893"/>
            <a:ext cx="2546998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6.</a:t>
            </a:r>
            <a:r>
              <a:rPr lang="sl-SI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sl-SI" dirty="0">
                <a:solidFill>
                  <a:srgbClr val="FF0000"/>
                </a:solidFill>
              </a:rPr>
              <a:t>Izberi </a:t>
            </a:r>
            <a:r>
              <a:rPr lang="sl-SI" dirty="0" err="1">
                <a:solidFill>
                  <a:srgbClr val="FF0000"/>
                </a:solidFill>
              </a:rPr>
              <a:t>Teams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9" name="Slika 28">
            <a:extLst>
              <a:ext uri="{FF2B5EF4-FFF2-40B4-BE49-F238E27FC236}">
                <a16:creationId xmlns:a16="http://schemas.microsoft.com/office/drawing/2014/main" id="{CB2A2C4E-2BE6-43A5-A01B-8329A63F577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571" r="24504"/>
          <a:stretch/>
        </p:blipFill>
        <p:spPr>
          <a:xfrm>
            <a:off x="6346229" y="5046699"/>
            <a:ext cx="1963636" cy="1282010"/>
          </a:xfrm>
          <a:prstGeom prst="rect">
            <a:avLst/>
          </a:prstGeom>
        </p:spPr>
      </p:pic>
      <p:sp>
        <p:nvSpPr>
          <p:cNvPr id="33" name="PoljeZBesedilom 32">
            <a:extLst>
              <a:ext uri="{FF2B5EF4-FFF2-40B4-BE49-F238E27FC236}">
                <a16:creationId xmlns:a16="http://schemas.microsoft.com/office/drawing/2014/main" id="{88AACCEE-2BF6-41B6-BA00-EDF997013BDF}"/>
              </a:ext>
            </a:extLst>
          </p:cNvPr>
          <p:cNvSpPr txBox="1"/>
          <p:nvPr/>
        </p:nvSpPr>
        <p:spPr>
          <a:xfrm>
            <a:off x="5881606" y="4333893"/>
            <a:ext cx="2546998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7.</a:t>
            </a:r>
            <a:r>
              <a:rPr lang="sl-SI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sl-SI" dirty="0">
                <a:solidFill>
                  <a:srgbClr val="FF0000"/>
                </a:solidFill>
              </a:rPr>
              <a:t>Potrdi z „Da, nadaljuj“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7" name="Slika 36">
            <a:extLst>
              <a:ext uri="{FF2B5EF4-FFF2-40B4-BE49-F238E27FC236}">
                <a16:creationId xmlns:a16="http://schemas.microsoft.com/office/drawing/2014/main" id="{242BD7B7-E55A-43C1-B34E-8E5BEFEC61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79522" y="5477239"/>
            <a:ext cx="1856194" cy="1321358"/>
          </a:xfrm>
          <a:prstGeom prst="rect">
            <a:avLst/>
          </a:prstGeom>
        </p:spPr>
      </p:pic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B08B30A2-1E3C-4B88-94D5-6B0CB41B19BD}"/>
              </a:ext>
            </a:extLst>
          </p:cNvPr>
          <p:cNvSpPr txBox="1"/>
          <p:nvPr/>
        </p:nvSpPr>
        <p:spPr>
          <a:xfrm>
            <a:off x="10802334" y="5556142"/>
            <a:ext cx="1389666" cy="923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9.</a:t>
            </a:r>
            <a:r>
              <a:rPr lang="sl-SI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sl-SI" sz="1200" dirty="0">
                <a:solidFill>
                  <a:srgbClr val="FF0000"/>
                </a:solidFill>
              </a:rPr>
              <a:t>Ne. (Če računalnik uporablja več uporabnikov.) </a:t>
            </a:r>
            <a:endParaRPr lang="en-GB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38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>
            <a:extLst>
              <a:ext uri="{FF2B5EF4-FFF2-40B4-BE49-F238E27FC236}">
                <a16:creationId xmlns:a16="http://schemas.microsoft.com/office/drawing/2014/main" id="{FE793C2D-1727-43B6-BF3A-91A489B1DAF0}"/>
              </a:ext>
            </a:extLst>
          </p:cNvPr>
          <p:cNvSpPr txBox="1">
            <a:spLocks/>
          </p:cNvSpPr>
          <p:nvPr/>
        </p:nvSpPr>
        <p:spPr>
          <a:xfrm>
            <a:off x="340783" y="294391"/>
            <a:ext cx="11510433" cy="24765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dirty="0"/>
              <a:t>Nalaganje aplikacije </a:t>
            </a:r>
            <a:r>
              <a:rPr lang="sl-SI" sz="3200" dirty="0" err="1"/>
              <a:t>Teams</a:t>
            </a:r>
            <a:r>
              <a:rPr lang="sl-SI" sz="3200" dirty="0"/>
              <a:t> na računalnikih – slediš navodilom na prejšnji strani in namesto uporabi spletno aplikacijo izberi prenesi aplikacijo za Windows</a:t>
            </a:r>
            <a:endParaRPr lang="en-GB" sz="3200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4C8BD4EC-6F14-4363-A40F-A7B52B3EE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414" y="1363614"/>
            <a:ext cx="4739058" cy="531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38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5DED04F-409E-43AD-BD99-01EB673DF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631" y="1742491"/>
            <a:ext cx="3816381" cy="214671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4B45EDB-FD71-4B80-A528-752B34674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72" y="-214656"/>
            <a:ext cx="10515600" cy="1325563"/>
          </a:xfrm>
        </p:spPr>
        <p:txBody>
          <a:bodyPr/>
          <a:lstStyle/>
          <a:p>
            <a:r>
              <a:rPr lang="sl-SI" dirty="0"/>
              <a:t>2. Prijava z namizno aplikacijo</a:t>
            </a:r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E314B65-562C-4AC5-8D8F-44A83C55F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676" y="1716301"/>
            <a:ext cx="3898681" cy="2193008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50D40B18-28F6-498F-BB72-AABD0928FED6}"/>
              </a:ext>
            </a:extLst>
          </p:cNvPr>
          <p:cNvSpPr txBox="1"/>
          <p:nvPr/>
        </p:nvSpPr>
        <p:spPr>
          <a:xfrm>
            <a:off x="3935676" y="889566"/>
            <a:ext cx="2012255" cy="923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2.</a:t>
            </a:r>
            <a:r>
              <a:rPr lang="sl-SI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sl-SI" dirty="0">
                <a:solidFill>
                  <a:srgbClr val="FF0000"/>
                </a:solidFill>
              </a:rPr>
              <a:t>Vpiši </a:t>
            </a:r>
            <a:r>
              <a:rPr lang="sl-SI" dirty="0" err="1">
                <a:solidFill>
                  <a:srgbClr val="FF0000"/>
                </a:solidFill>
              </a:rPr>
              <a:t>AAI</a:t>
            </a:r>
            <a:r>
              <a:rPr lang="sl-SI" dirty="0">
                <a:solidFill>
                  <a:srgbClr val="FF0000"/>
                </a:solidFill>
              </a:rPr>
              <a:t> uporabniško ime.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F801B394-B123-4054-8B11-FA26FCFF454D}"/>
              </a:ext>
            </a:extLst>
          </p:cNvPr>
          <p:cNvSpPr txBox="1"/>
          <p:nvPr/>
        </p:nvSpPr>
        <p:spPr>
          <a:xfrm>
            <a:off x="237923" y="889566"/>
            <a:ext cx="2978315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1.</a:t>
            </a:r>
            <a:r>
              <a:rPr lang="sl-SI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sl-SI" dirty="0">
                <a:solidFill>
                  <a:srgbClr val="FF0000"/>
                </a:solidFill>
              </a:rPr>
              <a:t>Klikni na ikono aplikacije: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FF31E18E-B5BC-4EAD-8321-2F4D644B3479}"/>
              </a:ext>
            </a:extLst>
          </p:cNvPr>
          <p:cNvSpPr txBox="1"/>
          <p:nvPr/>
        </p:nvSpPr>
        <p:spPr>
          <a:xfrm>
            <a:off x="9277222" y="672384"/>
            <a:ext cx="2546998" cy="12003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3.</a:t>
            </a:r>
            <a:r>
              <a:rPr lang="sl-SI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sl-SI" dirty="0">
                <a:solidFill>
                  <a:srgbClr val="FF0000"/>
                </a:solidFill>
              </a:rPr>
              <a:t>Še enkrat vpiši AAI uporabniško ime in tokrat še geslo.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5FE5AD2E-7CAC-476C-8F05-B80790D7D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23" y="1812896"/>
            <a:ext cx="3469793" cy="1951758"/>
          </a:xfrm>
          <a:prstGeom prst="rect">
            <a:avLst/>
          </a:prstGeom>
        </p:spPr>
      </p:pic>
      <p:sp>
        <p:nvSpPr>
          <p:cNvPr id="17" name="Puščica: levo 16">
            <a:extLst>
              <a:ext uri="{FF2B5EF4-FFF2-40B4-BE49-F238E27FC236}">
                <a16:creationId xmlns:a16="http://schemas.microsoft.com/office/drawing/2014/main" id="{B26008FF-D68E-4402-BE7A-135012A9BB26}"/>
              </a:ext>
            </a:extLst>
          </p:cNvPr>
          <p:cNvSpPr/>
          <p:nvPr/>
        </p:nvSpPr>
        <p:spPr>
          <a:xfrm rot="20128172">
            <a:off x="2026580" y="2478347"/>
            <a:ext cx="502882" cy="24094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2E9B7FF-46DD-4F98-BAE2-72459F432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987" y="3466182"/>
            <a:ext cx="1292034" cy="904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7482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2AF62287-158D-47E5-A01C-87B720DF5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EKIPE oz. PREDMETI</a:t>
            </a:r>
            <a:endParaRPr lang="en-GB" dirty="0"/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D5ACEC25-1918-40A2-ACF9-D23CC1B167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45296"/>
          </a:xfrm>
        </p:spPr>
        <p:txBody>
          <a:bodyPr/>
          <a:lstStyle/>
          <a:p>
            <a:r>
              <a:rPr lang="sl-SI" sz="2800" dirty="0">
                <a:solidFill>
                  <a:srgbClr val="000000"/>
                </a:solidFill>
              </a:rPr>
              <a:t>Ob vstopu vidimo vse ekipe (predmete) v katere je učenec vključen. </a:t>
            </a:r>
          </a:p>
          <a:p>
            <a:endParaRPr lang="sl-SI" dirty="0">
              <a:solidFill>
                <a:srgbClr val="000000"/>
              </a:solidFill>
            </a:endParaRPr>
          </a:p>
          <a:p>
            <a:r>
              <a:rPr lang="sl-SI" sz="2800" dirty="0">
                <a:solidFill>
                  <a:srgbClr val="000000"/>
                </a:solidFill>
              </a:rPr>
              <a:t>Učenec s klikom na ekipo odpre spletno učilnico predmeta, v kateri je učitelj objavil navodila za delo. </a:t>
            </a:r>
            <a:br>
              <a:rPr lang="sl-SI" sz="2800" dirty="0">
                <a:solidFill>
                  <a:srgbClr val="000000"/>
                </a:solidFill>
              </a:rPr>
            </a:br>
            <a:endParaRPr lang="en-GB" dirty="0"/>
          </a:p>
        </p:txBody>
      </p:sp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F3ADDC2F-5DE6-4EC5-8DAD-46799EEF11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199" y="2243931"/>
            <a:ext cx="5715001" cy="3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91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2F55A7B-682B-45A6-B4E3-07F79C3FA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717630"/>
            <a:ext cx="10559903" cy="1527859"/>
          </a:xfrm>
        </p:spPr>
        <p:txBody>
          <a:bodyPr/>
          <a:lstStyle/>
          <a:p>
            <a:pPr marL="0" indent="0" algn="ctr">
              <a:buNone/>
            </a:pPr>
            <a:r>
              <a:rPr lang="sl-SI" dirty="0"/>
              <a:t>Učenec v ekipi najde navodila za delo, oddaja naloge in komunicira z učiteljem.  </a:t>
            </a:r>
            <a:endParaRPr lang="en-GB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0D389E5E-5FD8-4FAF-8F70-D7AED2F0A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422" y="1713054"/>
            <a:ext cx="8374924" cy="4710895"/>
          </a:xfrm>
          <a:prstGeom prst="rect">
            <a:avLst/>
          </a:prstGeom>
        </p:spPr>
      </p:pic>
      <p:sp>
        <p:nvSpPr>
          <p:cNvPr id="9" name="Puščica: levo 8">
            <a:extLst>
              <a:ext uri="{FF2B5EF4-FFF2-40B4-BE49-F238E27FC236}">
                <a16:creationId xmlns:a16="http://schemas.microsoft.com/office/drawing/2014/main" id="{4948507E-B274-4009-AFEE-EF026C82B111}"/>
              </a:ext>
            </a:extLst>
          </p:cNvPr>
          <p:cNvSpPr/>
          <p:nvPr/>
        </p:nvSpPr>
        <p:spPr>
          <a:xfrm>
            <a:off x="8947230" y="3104908"/>
            <a:ext cx="2918704" cy="64818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navodilo za delo</a:t>
            </a:r>
            <a:endParaRPr lang="en-GB" dirty="0"/>
          </a:p>
        </p:txBody>
      </p:sp>
      <p:sp>
        <p:nvSpPr>
          <p:cNvPr id="14" name="Puščica: levo 13">
            <a:extLst>
              <a:ext uri="{FF2B5EF4-FFF2-40B4-BE49-F238E27FC236}">
                <a16:creationId xmlns:a16="http://schemas.microsoft.com/office/drawing/2014/main" id="{124DDBBD-6C8C-4BF4-A4AC-18011459FC41}"/>
              </a:ext>
            </a:extLst>
          </p:cNvPr>
          <p:cNvSpPr/>
          <p:nvPr/>
        </p:nvSpPr>
        <p:spPr>
          <a:xfrm>
            <a:off x="8947230" y="4334581"/>
            <a:ext cx="2918705" cy="64818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dodeljena naloge</a:t>
            </a:r>
            <a:endParaRPr lang="en-GB" dirty="0"/>
          </a:p>
        </p:txBody>
      </p:sp>
      <p:sp>
        <p:nvSpPr>
          <p:cNvPr id="16" name="Puščica: levo 15">
            <a:extLst>
              <a:ext uri="{FF2B5EF4-FFF2-40B4-BE49-F238E27FC236}">
                <a16:creationId xmlns:a16="http://schemas.microsoft.com/office/drawing/2014/main" id="{5F5C8EA8-4144-4FD8-A874-9C0575D490E0}"/>
              </a:ext>
            </a:extLst>
          </p:cNvPr>
          <p:cNvSpPr/>
          <p:nvPr/>
        </p:nvSpPr>
        <p:spPr>
          <a:xfrm>
            <a:off x="8947229" y="5528451"/>
            <a:ext cx="2918705" cy="64818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komunikacija z učiteljem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8356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475</Words>
  <Application>Microsoft Office PowerPoint</Application>
  <PresentationFormat>Širokozaslonsko</PresentationFormat>
  <Paragraphs>69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Officeova tema</vt:lpstr>
      <vt:lpstr>DELO NA DALJAVO 2020/21</vt:lpstr>
      <vt:lpstr>Učenci dostopajo do navodil za delo preko okolja Microsoft Teams. V tem okolju tudi komunicirajo z učitelji in oddajajo svoje učne dokaze.  </vt:lpstr>
      <vt:lpstr>Učenci dostopajo do gradiv preko okolja Microsoft Teams. </vt:lpstr>
      <vt:lpstr>PRIJAVA</vt:lpstr>
      <vt:lpstr>1. PRIJAVA  v primeru uporabe spletne aplikacije</vt:lpstr>
      <vt:lpstr>PowerPointova predstavitev</vt:lpstr>
      <vt:lpstr>2. Prijava z namizno aplikacijo</vt:lpstr>
      <vt:lpstr>EKIPE oz. PREDMETI</vt:lpstr>
      <vt:lpstr>PowerPointova predstavitev</vt:lpstr>
      <vt:lpstr> POZOR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DELO NA DALJAVO 2020/21</dc:title>
  <dc:creator>Barbara Cankar</dc:creator>
  <cp:lastModifiedBy>Tea Sušnik</cp:lastModifiedBy>
  <cp:revision>22</cp:revision>
  <dcterms:created xsi:type="dcterms:W3CDTF">2020-09-09T10:44:13Z</dcterms:created>
  <dcterms:modified xsi:type="dcterms:W3CDTF">2020-09-09T18:15:01Z</dcterms:modified>
</cp:coreProperties>
</file>